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</p:sldIdLst>
  <p:sldSz cx="10691813" cy="7559675"/>
  <p:notesSz cx="6858000" cy="9144000"/>
  <p:defaultTextStyle>
    <a:defPPr>
      <a:defRPr lang="ca-ES"/>
    </a:defPPr>
    <a:lvl1pPr marL="0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13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8A43-D38F-4897-84D1-61D83C6DD5D0}" type="datetimeFigureOut">
              <a:rPr lang="ca-ES" smtClean="0"/>
              <a:t>15/12/2022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27DE9-8779-4F10-A007-CA68BE9DA0F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18034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8A43-D38F-4897-84D1-61D83C6DD5D0}" type="datetimeFigureOut">
              <a:rPr lang="ca-ES" smtClean="0"/>
              <a:t>15/12/2022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27DE9-8779-4F10-A007-CA68BE9DA0F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1239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8A43-D38F-4897-84D1-61D83C6DD5D0}" type="datetimeFigureOut">
              <a:rPr lang="ca-ES" smtClean="0"/>
              <a:t>15/12/2022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27DE9-8779-4F10-A007-CA68BE9DA0F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67648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412731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8A43-D38F-4897-84D1-61D83C6DD5D0}" type="datetimeFigureOut">
              <a:rPr lang="ca-ES" smtClean="0"/>
              <a:t>15/12/2022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27DE9-8779-4F10-A007-CA68BE9DA0F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66902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8A43-D38F-4897-84D1-61D83C6DD5D0}" type="datetimeFigureOut">
              <a:rPr lang="ca-ES" smtClean="0"/>
              <a:t>15/12/2022</a:t>
            </a:fld>
            <a:endParaRPr lang="ca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27DE9-8779-4F10-A007-CA68BE9DA0F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74160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8A43-D38F-4897-84D1-61D83C6DD5D0}" type="datetimeFigureOut">
              <a:rPr lang="ca-ES" smtClean="0"/>
              <a:t>15/12/2022</a:t>
            </a:fld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27DE9-8779-4F10-A007-CA68BE9DA0F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278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8A43-D38F-4897-84D1-61D83C6DD5D0}" type="datetimeFigureOut">
              <a:rPr lang="ca-ES" smtClean="0"/>
              <a:t>15/12/2022</a:t>
            </a:fld>
            <a:endParaRPr lang="ca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27DE9-8779-4F10-A007-CA68BE9DA0F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2281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6456" y="503978"/>
            <a:ext cx="3448388" cy="1763924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1" cy="5372269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36456" y="2267902"/>
            <a:ext cx="3448388" cy="4201570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8A43-D38F-4897-84D1-61D83C6DD5D0}" type="datetimeFigureOut">
              <a:rPr lang="ca-ES" smtClean="0"/>
              <a:t>15/12/2022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27DE9-8779-4F10-A007-CA68BE9DA0F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39620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6456" y="503978"/>
            <a:ext cx="3448388" cy="1763924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545413" y="1088455"/>
            <a:ext cx="5412731" cy="5372269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s-ES"/>
              <a:t>Haga clic en el icono para agregar una imagen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36456" y="2267902"/>
            <a:ext cx="3448388" cy="4201570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8A43-D38F-4897-84D1-61D83C6DD5D0}" type="datetimeFigureOut">
              <a:rPr lang="ca-ES" smtClean="0"/>
              <a:t>15/12/2022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27DE9-8779-4F10-A007-CA68BE9DA0F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375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8A43-D38F-4897-84D1-61D83C6DD5D0}" type="datetimeFigureOut">
              <a:rPr lang="ca-ES" smtClean="0"/>
              <a:t>15/12/2022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27DE9-8779-4F10-A007-CA68BE9DA0F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83674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735062" y="402483"/>
            <a:ext cx="6782619" cy="64064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8A43-D38F-4897-84D1-61D83C6DD5D0}" type="datetimeFigureOut">
              <a:rPr lang="ca-ES" smtClean="0"/>
              <a:t>15/12/2022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27DE9-8779-4F10-A007-CA68BE9DA0F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71641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735063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35063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3506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A8A43-D38F-4897-84D1-61D83C6DD5D0}" type="datetimeFigureOut">
              <a:rPr lang="ca-ES" smtClean="0"/>
              <a:t>15/12/2022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541664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27DE9-8779-4F10-A007-CA68BE9DA0F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73041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itmun.diba.cat/sitmun2/inicio.jsp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>
            <a:extLst>
              <a:ext uri="{FF2B5EF4-FFF2-40B4-BE49-F238E27FC236}">
                <a16:creationId xmlns:a16="http://schemas.microsoft.com/office/drawing/2014/main" id="{90562045-CE1F-4A6C-35C6-264B43AB3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428" y="458371"/>
            <a:ext cx="5700508" cy="6642932"/>
          </a:xfrm>
          <a:prstGeom prst="rect">
            <a:avLst/>
          </a:prstGeom>
        </p:spPr>
      </p:pic>
      <p:sp>
        <p:nvSpPr>
          <p:cNvPr id="4" name="QuadreDeText 3">
            <a:extLst>
              <a:ext uri="{FF2B5EF4-FFF2-40B4-BE49-F238E27FC236}">
                <a16:creationId xmlns:a16="http://schemas.microsoft.com/office/drawing/2014/main" id="{8DDEC575-034D-7AFB-8ECF-7903E92FEB1D}"/>
              </a:ext>
            </a:extLst>
          </p:cNvPr>
          <p:cNvSpPr txBox="1"/>
          <p:nvPr/>
        </p:nvSpPr>
        <p:spPr>
          <a:xfrm>
            <a:off x="640236" y="6250548"/>
            <a:ext cx="9559700" cy="33855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ca-ES" sz="16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Guia per consultar on-</a:t>
            </a:r>
            <a:r>
              <a:rPr lang="ca-ES" sz="16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</a:t>
            </a:r>
            <a:r>
              <a:rPr lang="ca-ES" sz="16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planejament urbanístic del municipi de Palau-solità i Plegamans</a:t>
            </a:r>
          </a:p>
        </p:txBody>
      </p:sp>
    </p:spTree>
    <p:extLst>
      <p:ext uri="{BB962C8B-B14F-4D97-AF65-F5344CB8AC3E}">
        <p14:creationId xmlns:p14="http://schemas.microsoft.com/office/powerpoint/2010/main" val="814074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8DDEC575-034D-7AFB-8ECF-7903E92FEB1D}"/>
              </a:ext>
            </a:extLst>
          </p:cNvPr>
          <p:cNvSpPr txBox="1"/>
          <p:nvPr/>
        </p:nvSpPr>
        <p:spPr>
          <a:xfrm>
            <a:off x="566056" y="1620492"/>
            <a:ext cx="9559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ACCEDIR AL WEB DE SISTEMA D’INFORMACIÓ TERRITORIAL MUNICIPAL - </a:t>
            </a:r>
            <a:r>
              <a:rPr lang="ca-ES" sz="16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SITMUN</a:t>
            </a:r>
          </a:p>
        </p:txBody>
      </p:sp>
      <p:sp>
        <p:nvSpPr>
          <p:cNvPr id="2" name="QuadreDeText 1">
            <a:extLst>
              <a:ext uri="{FF2B5EF4-FFF2-40B4-BE49-F238E27FC236}">
                <a16:creationId xmlns:a16="http://schemas.microsoft.com/office/drawing/2014/main" id="{C63899DB-FE54-9FA8-4515-EAC89657C533}"/>
              </a:ext>
            </a:extLst>
          </p:cNvPr>
          <p:cNvSpPr txBox="1"/>
          <p:nvPr/>
        </p:nvSpPr>
        <p:spPr>
          <a:xfrm>
            <a:off x="573313" y="1959046"/>
            <a:ext cx="9559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Enllaç:  </a:t>
            </a:r>
            <a:r>
              <a:rPr lang="ca-ES" sz="16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https://sitmun.diba.cat/sitmun2/inicio.jsp</a:t>
            </a:r>
            <a:endParaRPr lang="ca-ES" sz="1600" b="1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E51FE6EC-48DB-9DF0-ABB5-92DD491DDF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56" y="2737714"/>
            <a:ext cx="9458099" cy="369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3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8DDEC575-034D-7AFB-8ECF-7903E92FEB1D}"/>
              </a:ext>
            </a:extLst>
          </p:cNvPr>
          <p:cNvSpPr txBox="1"/>
          <p:nvPr/>
        </p:nvSpPr>
        <p:spPr>
          <a:xfrm>
            <a:off x="308881" y="1950838"/>
            <a:ext cx="3454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Fer clic al botó </a:t>
            </a:r>
            <a:r>
              <a:rPr lang="ca-ES" sz="16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“Accés públic”</a:t>
            </a:r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B7FB4719-523F-FACC-D354-199C05013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70" y="2755402"/>
            <a:ext cx="2916921" cy="2516284"/>
          </a:xfrm>
          <a:prstGeom prst="rect">
            <a:avLst/>
          </a:prstGeom>
        </p:spPr>
      </p:pic>
      <p:sp>
        <p:nvSpPr>
          <p:cNvPr id="7" name="Fletxa: avall 6">
            <a:extLst>
              <a:ext uri="{FF2B5EF4-FFF2-40B4-BE49-F238E27FC236}">
                <a16:creationId xmlns:a16="http://schemas.microsoft.com/office/drawing/2014/main" id="{59718D74-C2A5-E6E9-8E06-4E056EA0E87D}"/>
              </a:ext>
            </a:extLst>
          </p:cNvPr>
          <p:cNvSpPr/>
          <p:nvPr/>
        </p:nvSpPr>
        <p:spPr>
          <a:xfrm rot="3695723">
            <a:off x="1697825" y="2662816"/>
            <a:ext cx="375611" cy="622723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QuadreDeText 7">
            <a:extLst>
              <a:ext uri="{FF2B5EF4-FFF2-40B4-BE49-F238E27FC236}">
                <a16:creationId xmlns:a16="http://schemas.microsoft.com/office/drawing/2014/main" id="{F2888F1C-77AC-940D-41EC-C7388CBE099E}"/>
              </a:ext>
            </a:extLst>
          </p:cNvPr>
          <p:cNvSpPr txBox="1"/>
          <p:nvPr/>
        </p:nvSpPr>
        <p:spPr>
          <a:xfrm>
            <a:off x="3715567" y="1950838"/>
            <a:ext cx="3342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Seleccionar l’aplicació </a:t>
            </a:r>
            <a:r>
              <a:rPr lang="ca-ES" sz="16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“SITMUN Consulta/gestió municipal</a:t>
            </a:r>
            <a:r>
              <a:rPr lang="ca-ES" sz="16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ca-ES" sz="1600" b="1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tge 9">
            <a:extLst>
              <a:ext uri="{FF2B5EF4-FFF2-40B4-BE49-F238E27FC236}">
                <a16:creationId xmlns:a16="http://schemas.microsoft.com/office/drawing/2014/main" id="{7C8AD5C2-3457-0CEB-545E-C8F1F302FF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b="23128"/>
          <a:stretch/>
        </p:blipFill>
        <p:spPr>
          <a:xfrm>
            <a:off x="3820341" y="2759393"/>
            <a:ext cx="3209945" cy="2512293"/>
          </a:xfrm>
          <a:prstGeom prst="rect">
            <a:avLst/>
          </a:prstGeom>
        </p:spPr>
      </p:pic>
      <p:sp>
        <p:nvSpPr>
          <p:cNvPr id="11" name="Fletxa: avall 10">
            <a:extLst>
              <a:ext uri="{FF2B5EF4-FFF2-40B4-BE49-F238E27FC236}">
                <a16:creationId xmlns:a16="http://schemas.microsoft.com/office/drawing/2014/main" id="{3F16811B-55BD-E346-2829-03CB9945C294}"/>
              </a:ext>
            </a:extLst>
          </p:cNvPr>
          <p:cNvSpPr/>
          <p:nvPr/>
        </p:nvSpPr>
        <p:spPr>
          <a:xfrm rot="3695723">
            <a:off x="6242079" y="2976125"/>
            <a:ext cx="375611" cy="622723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D3F45D50-22EE-C2B0-D48E-A3D3D6D31FE3}"/>
              </a:ext>
            </a:extLst>
          </p:cNvPr>
          <p:cNvSpPr txBox="1"/>
          <p:nvPr/>
        </p:nvSpPr>
        <p:spPr>
          <a:xfrm>
            <a:off x="7629779" y="1950837"/>
            <a:ext cx="3224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Seleccionar el municipi de </a:t>
            </a:r>
            <a:r>
              <a:rPr lang="ca-ES" sz="16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Palau-solità i Plegamans</a:t>
            </a:r>
          </a:p>
        </p:txBody>
      </p:sp>
      <p:pic>
        <p:nvPicPr>
          <p:cNvPr id="13" name="Imatge 12">
            <a:extLst>
              <a:ext uri="{FF2B5EF4-FFF2-40B4-BE49-F238E27FC236}">
                <a16:creationId xmlns:a16="http://schemas.microsoft.com/office/drawing/2014/main" id="{31D1D974-61B0-775F-DB71-DF98DF3D0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5979" y="2755402"/>
            <a:ext cx="2520268" cy="2533463"/>
          </a:xfrm>
          <a:prstGeom prst="rect">
            <a:avLst/>
          </a:prstGeom>
        </p:spPr>
      </p:pic>
      <p:sp>
        <p:nvSpPr>
          <p:cNvPr id="14" name="Fletxa: avall 13">
            <a:extLst>
              <a:ext uri="{FF2B5EF4-FFF2-40B4-BE49-F238E27FC236}">
                <a16:creationId xmlns:a16="http://schemas.microsoft.com/office/drawing/2014/main" id="{4A97A0E5-3C87-D041-63BE-0E09933B88B3}"/>
              </a:ext>
            </a:extLst>
          </p:cNvPr>
          <p:cNvSpPr/>
          <p:nvPr/>
        </p:nvSpPr>
        <p:spPr>
          <a:xfrm rot="3695723">
            <a:off x="9308870" y="2850622"/>
            <a:ext cx="375611" cy="622723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50244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8DDEC575-034D-7AFB-8ECF-7903E92FEB1D}"/>
              </a:ext>
            </a:extLst>
          </p:cNvPr>
          <p:cNvSpPr txBox="1"/>
          <p:nvPr/>
        </p:nvSpPr>
        <p:spPr>
          <a:xfrm>
            <a:off x="566056" y="1620491"/>
            <a:ext cx="5720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Activar les següents capes per visualitzar el planejament:</a:t>
            </a:r>
            <a:endParaRPr lang="ca-ES" sz="800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600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ca-ES" sz="16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Planejament urb. municipal (Ajuntament)</a:t>
            </a:r>
          </a:p>
          <a:p>
            <a:pPr marL="285750" indent="-285750">
              <a:buFontTx/>
              <a:buChar char="-"/>
            </a:pPr>
            <a:r>
              <a:rPr lang="ca-ES" sz="16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Planejament urb. mpal. temàtics (Ajuntament)</a:t>
            </a:r>
          </a:p>
          <a:p>
            <a:pPr marL="285750" indent="-285750">
              <a:buFontTx/>
              <a:buChar char="-"/>
            </a:pPr>
            <a:endParaRPr lang="ca-ES" sz="1600" b="1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36FF8BC5-7369-AB80-7942-8E6422C8D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256" y="2728814"/>
            <a:ext cx="9915299" cy="4674281"/>
          </a:xfrm>
          <a:prstGeom prst="rect">
            <a:avLst/>
          </a:prstGeom>
        </p:spPr>
      </p:pic>
      <p:pic>
        <p:nvPicPr>
          <p:cNvPr id="9" name="Imatge 8">
            <a:extLst>
              <a:ext uri="{FF2B5EF4-FFF2-40B4-BE49-F238E27FC236}">
                <a16:creationId xmlns:a16="http://schemas.microsoft.com/office/drawing/2014/main" id="{2C321247-83A3-F361-6751-3EF3B7351F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164"/>
          <a:stretch/>
        </p:blipFill>
        <p:spPr>
          <a:xfrm>
            <a:off x="6525645" y="281795"/>
            <a:ext cx="3340273" cy="3498042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sp>
        <p:nvSpPr>
          <p:cNvPr id="6" name="Fletxa: avall 5">
            <a:extLst>
              <a:ext uri="{FF2B5EF4-FFF2-40B4-BE49-F238E27FC236}">
                <a16:creationId xmlns:a16="http://schemas.microsoft.com/office/drawing/2014/main" id="{AB0F1860-67D2-CAB6-7E48-65B31832DA78}"/>
              </a:ext>
            </a:extLst>
          </p:cNvPr>
          <p:cNvSpPr/>
          <p:nvPr/>
        </p:nvSpPr>
        <p:spPr>
          <a:xfrm rot="17882378">
            <a:off x="5948558" y="2181715"/>
            <a:ext cx="375611" cy="1290081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49D189-4B3C-B302-EE19-870D06ED9C81}"/>
              </a:ext>
            </a:extLst>
          </p:cNvPr>
          <p:cNvSpPr/>
          <p:nvPr/>
        </p:nvSpPr>
        <p:spPr>
          <a:xfrm>
            <a:off x="6766560" y="2943930"/>
            <a:ext cx="266700" cy="462210"/>
          </a:xfrm>
          <a:prstGeom prst="rect">
            <a:avLst/>
          </a:prstGeom>
          <a:noFill/>
          <a:ln w="53975"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24385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8DDEC575-034D-7AFB-8ECF-7903E92FEB1D}"/>
              </a:ext>
            </a:extLst>
          </p:cNvPr>
          <p:cNvSpPr txBox="1"/>
          <p:nvPr/>
        </p:nvSpPr>
        <p:spPr>
          <a:xfrm>
            <a:off x="566056" y="1620491"/>
            <a:ext cx="5268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 Navegació amb </a:t>
            </a:r>
            <a:r>
              <a:rPr lang="ca-ES" sz="16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</a:t>
            </a:r>
            <a:r>
              <a:rPr lang="ca-ES" sz="16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per </a:t>
            </a:r>
            <a:r>
              <a:rPr lang="ca-ES" sz="16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cerca per carrer </a:t>
            </a: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id="{501FC736-44ED-7CD8-40D3-AA7AB49811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88" t="4919" r="15136" b="1888"/>
          <a:stretch/>
        </p:blipFill>
        <p:spPr>
          <a:xfrm>
            <a:off x="253547" y="2278743"/>
            <a:ext cx="4402478" cy="4674508"/>
          </a:xfrm>
          <a:prstGeom prst="rect">
            <a:avLst/>
          </a:prstGeom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1A6BD594-0C35-1F2A-BD28-55C5427587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86"/>
          <a:stretch/>
        </p:blipFill>
        <p:spPr>
          <a:xfrm>
            <a:off x="4785938" y="2278742"/>
            <a:ext cx="5639175" cy="467450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A49D189-4B3C-B302-EE19-870D06ED9C81}"/>
              </a:ext>
            </a:extLst>
          </p:cNvPr>
          <p:cNvSpPr/>
          <p:nvPr/>
        </p:nvSpPr>
        <p:spPr>
          <a:xfrm>
            <a:off x="7993018" y="3619499"/>
            <a:ext cx="884282" cy="160337"/>
          </a:xfrm>
          <a:prstGeom prst="rect">
            <a:avLst/>
          </a:prstGeom>
          <a:noFill/>
          <a:ln w="53975"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Fletxa: avall 5">
            <a:extLst>
              <a:ext uri="{FF2B5EF4-FFF2-40B4-BE49-F238E27FC236}">
                <a16:creationId xmlns:a16="http://schemas.microsoft.com/office/drawing/2014/main" id="{AB0F1860-67D2-CAB6-7E48-65B31832DA78}"/>
              </a:ext>
            </a:extLst>
          </p:cNvPr>
          <p:cNvSpPr/>
          <p:nvPr/>
        </p:nvSpPr>
        <p:spPr>
          <a:xfrm rot="12614046">
            <a:off x="6689511" y="4057708"/>
            <a:ext cx="225719" cy="547984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25717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>
            <a:extLst>
              <a:ext uri="{FF2B5EF4-FFF2-40B4-BE49-F238E27FC236}">
                <a16:creationId xmlns:a16="http://schemas.microsoft.com/office/drawing/2014/main" id="{A6D46DDE-743B-3057-ADCB-3A180FA78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56" y="2120682"/>
            <a:ext cx="6178662" cy="4732855"/>
          </a:xfrm>
          <a:prstGeom prst="rect">
            <a:avLst/>
          </a:prstGeom>
        </p:spPr>
      </p:pic>
      <p:sp>
        <p:nvSpPr>
          <p:cNvPr id="4" name="QuadreDeText 3">
            <a:extLst>
              <a:ext uri="{FF2B5EF4-FFF2-40B4-BE49-F238E27FC236}">
                <a16:creationId xmlns:a16="http://schemas.microsoft.com/office/drawing/2014/main" id="{8DDEC575-034D-7AFB-8ECF-7903E92FEB1D}"/>
              </a:ext>
            </a:extLst>
          </p:cNvPr>
          <p:cNvSpPr txBox="1"/>
          <p:nvPr/>
        </p:nvSpPr>
        <p:spPr>
          <a:xfrm>
            <a:off x="566056" y="1620491"/>
            <a:ext cx="5268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 Fer clic sobre la parcel·la corresponent  </a:t>
            </a:r>
          </a:p>
        </p:txBody>
      </p:sp>
      <p:sp>
        <p:nvSpPr>
          <p:cNvPr id="6" name="Fletxa: avall 5">
            <a:extLst>
              <a:ext uri="{FF2B5EF4-FFF2-40B4-BE49-F238E27FC236}">
                <a16:creationId xmlns:a16="http://schemas.microsoft.com/office/drawing/2014/main" id="{AB0F1860-67D2-CAB6-7E48-65B31832DA78}"/>
              </a:ext>
            </a:extLst>
          </p:cNvPr>
          <p:cNvSpPr/>
          <p:nvPr/>
        </p:nvSpPr>
        <p:spPr>
          <a:xfrm rot="7079664">
            <a:off x="4698786" y="5010208"/>
            <a:ext cx="225719" cy="547984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QuadreDeText 6">
            <a:extLst>
              <a:ext uri="{FF2B5EF4-FFF2-40B4-BE49-F238E27FC236}">
                <a16:creationId xmlns:a16="http://schemas.microsoft.com/office/drawing/2014/main" id="{E3143EA1-8660-90F8-D265-D41035E6A355}"/>
              </a:ext>
            </a:extLst>
          </p:cNvPr>
          <p:cNvSpPr txBox="1"/>
          <p:nvPr/>
        </p:nvSpPr>
        <p:spPr>
          <a:xfrm>
            <a:off x="6881131" y="4822212"/>
            <a:ext cx="38106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desplega un quadre que conté tota la informació urbanística disponible d’aquell punt:</a:t>
            </a:r>
          </a:p>
          <a:p>
            <a:endParaRPr lang="ca-ES" sz="1400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ca-ES" sz="14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Qualificació</a:t>
            </a:r>
          </a:p>
          <a:p>
            <a:pPr marL="285750" indent="-285750">
              <a:buFontTx/>
              <a:buChar char="-"/>
            </a:pPr>
            <a:r>
              <a:rPr lang="ca-ES" sz="14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Enllaç a la normativa de la clau corresponent</a:t>
            </a:r>
          </a:p>
          <a:p>
            <a:pPr marL="285750" indent="-285750">
              <a:buFontTx/>
              <a:buChar char="-"/>
            </a:pPr>
            <a:r>
              <a:rPr lang="ca-ES" sz="14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Polígons i sectors (si és el cas)</a:t>
            </a:r>
          </a:p>
          <a:p>
            <a:pPr marL="285750" indent="-285750">
              <a:buFontTx/>
              <a:buChar char="-"/>
            </a:pPr>
            <a:r>
              <a:rPr lang="ca-ES" sz="14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Condicions d’edificació</a:t>
            </a:r>
          </a:p>
        </p:txBody>
      </p:sp>
    </p:spTree>
    <p:extLst>
      <p:ext uri="{BB962C8B-B14F-4D97-AF65-F5344CB8AC3E}">
        <p14:creationId xmlns:p14="http://schemas.microsoft.com/office/powerpoint/2010/main" val="14731681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Educació i Cultura 16-9.pptx" id="{31F2E1A3-AF0B-45A4-AA15-2160831E249B}" vid="{FE1C3A2D-816E-4C6C-BA6E-557E0DCE5D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Educació i Cultura 16-9</Template>
  <TotalTime>43</TotalTime>
  <Words>151</Words>
  <Application>Microsoft Office PowerPoint</Application>
  <PresentationFormat>Personalizado</PresentationFormat>
  <Paragraphs>18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Francesc Juliana Pujolar</dc:creator>
  <cp:lastModifiedBy>Marina Prados Gala</cp:lastModifiedBy>
  <cp:revision>5</cp:revision>
  <dcterms:created xsi:type="dcterms:W3CDTF">2022-04-22T12:21:31Z</dcterms:created>
  <dcterms:modified xsi:type="dcterms:W3CDTF">2022-12-15T13:51:49Z</dcterms:modified>
</cp:coreProperties>
</file>